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7" r:id="rId3"/>
    <p:sldId id="258" r:id="rId4"/>
    <p:sldId id="264" r:id="rId5"/>
    <p:sldId id="265" r:id="rId6"/>
    <p:sldId id="266" r:id="rId7"/>
    <p:sldId id="262" r:id="rId8"/>
  </p:sldIdLst>
  <p:sldSz cx="18288000" cy="10287000"/>
  <p:notesSz cx="6858000" cy="9144000"/>
  <p:embeddedFontLst>
    <p:embeddedFont>
      <p:font typeface="Aileron" panose="020B0604020202020204" charset="0"/>
      <p:regular r:id="rId10"/>
    </p:embeddedFont>
    <p:embeddedFont>
      <p:font typeface="Aileron Bold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6367"/>
    <a:srgbClr val="B55C23"/>
    <a:srgbClr val="2E4073"/>
    <a:srgbClr val="FFFFFF"/>
    <a:srgbClr val="A5B3D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6114" autoAdjust="0"/>
  </p:normalViewPr>
  <p:slideViewPr>
    <p:cSldViewPr>
      <p:cViewPr varScale="1">
        <p:scale>
          <a:sx n="110" d="100"/>
          <a:sy n="110" d="100"/>
        </p:scale>
        <p:origin x="100" y="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CC667-9511-4517-B340-3C73A033AD3F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EC8D-FAC6-4927-9A87-26E00DE506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4043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DEC8D-FAC6-4927-9A87-26E00DE506B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866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17BF9B07-8A07-40DA-E804-E93367537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9527" y="1"/>
            <a:ext cx="18577527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786434" y="3660889"/>
            <a:ext cx="8904069" cy="105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98"/>
              </a:lnSpc>
            </a:pPr>
            <a:r>
              <a:rPr lang="en-US" sz="7249" b="1" dirty="0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3D Digital Twins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786434" y="2441866"/>
            <a:ext cx="8904069" cy="38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3"/>
              </a:lnSpc>
            </a:pPr>
            <a:r>
              <a:rPr lang="it-IT" sz="2273" b="1" spc="93" dirty="0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THE SMARTER E EUROPE 2025</a:t>
            </a:r>
            <a:endParaRPr lang="en-US" sz="2273" b="1" spc="93" dirty="0">
              <a:solidFill>
                <a:srgbClr val="FFFFFF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786434" y="4935925"/>
            <a:ext cx="8904069" cy="434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3"/>
              </a:lnSpc>
            </a:pPr>
            <a:r>
              <a:rPr lang="en-US" sz="2667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Making Complex Energy Systems Intuitive</a:t>
            </a:r>
          </a:p>
        </p:txBody>
      </p:sp>
      <p:sp>
        <p:nvSpPr>
          <p:cNvPr id="6" name="Auto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86434" y="3027205"/>
            <a:ext cx="10501566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E61D249D-2D6D-B1BE-F30E-ED6E5E73A342}"/>
              </a:ext>
            </a:extLst>
          </p:cNvPr>
          <p:cNvSpPr/>
          <p:nvPr/>
        </p:nvSpPr>
        <p:spPr>
          <a:xfrm rot="187509">
            <a:off x="14731618" y="414862"/>
            <a:ext cx="2667000" cy="990599"/>
          </a:xfrm>
          <a:prstGeom prst="rect">
            <a:avLst/>
          </a:prstGeom>
          <a:solidFill>
            <a:srgbClr val="5863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4E6FC9A-E2AB-6382-B6FE-3F82BAA7E87C}"/>
              </a:ext>
            </a:extLst>
          </p:cNvPr>
          <p:cNvSpPr/>
          <p:nvPr/>
        </p:nvSpPr>
        <p:spPr>
          <a:xfrm rot="21174144">
            <a:off x="-1353422" y="278362"/>
            <a:ext cx="11242681" cy="1476590"/>
          </a:xfrm>
          <a:prstGeom prst="rect">
            <a:avLst/>
          </a:prstGeom>
          <a:solidFill>
            <a:srgbClr val="5863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Grafik 20" descr="Ein Bild, das Screenshot, Schrift, Schwarz, Grafiken enthält.&#10;&#10;KI-generierte Inhalte können fehlerhaft sein.">
            <a:extLst>
              <a:ext uri="{FF2B5EF4-FFF2-40B4-BE49-F238E27FC236}">
                <a16:creationId xmlns:a16="http://schemas.microsoft.com/office/drawing/2014/main" id="{C35BEE91-59D5-8B3E-7C9A-A29BC5563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48199" y="-4229100"/>
            <a:ext cx="12420599" cy="192877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 descr="Ein Bild, das Screenshot, Schrift, Schwarz, Grafiken enthält.&#10;&#10;KI-generierte Inhalte können fehlerhaft sein.">
            <a:extLst>
              <a:ext uri="{FF2B5EF4-FFF2-40B4-BE49-F238E27FC236}">
                <a16:creationId xmlns:a16="http://schemas.microsoft.com/office/drawing/2014/main" id="{CB5271DD-19E3-0C00-5303-837EE9A0D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-1578916"/>
            <a:ext cx="11738548" cy="1822861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205132" y="2990569"/>
            <a:ext cx="9707749" cy="4231483"/>
            <a:chOff x="-1352496" y="1247028"/>
            <a:chExt cx="12943667" cy="5641977"/>
          </a:xfrm>
        </p:grpSpPr>
        <p:sp>
          <p:nvSpPr>
            <p:cNvPr id="4" name="TextBox 4"/>
            <p:cNvSpPr txBox="1"/>
            <p:nvPr/>
          </p:nvSpPr>
          <p:spPr>
            <a:xfrm>
              <a:off x="-1352496" y="1247028"/>
              <a:ext cx="12909800" cy="12926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6300" b="1" dirty="0">
                  <a:solidFill>
                    <a:schemeClr val="bg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					    at a Glance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307338" y="5023079"/>
              <a:ext cx="11591171" cy="546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b="1" dirty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Turning Data into Interactive Digital Twins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341846"/>
              <a:ext cx="11591171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endParaRPr lang="en-US" sz="2500" dirty="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7" name="AutoShape 7"/>
            <p:cNvSpPr/>
            <p:nvPr/>
          </p:nvSpPr>
          <p:spPr>
            <a:xfrm>
              <a:off x="-1307338" y="6251202"/>
              <a:ext cx="11591171" cy="0"/>
            </a:xfrm>
            <a:prstGeom prst="line">
              <a:avLst/>
            </a:prstGeom>
            <a:ln w="12700" cap="rnd">
              <a:solidFill>
                <a:srgbClr val="A5B3D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445850" y="9401175"/>
            <a:ext cx="160300" cy="32829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2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5E93F29-3123-507F-AEBB-83E9A6859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0"/>
            <a:ext cx="6071708" cy="3429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C7B4059-304E-0A7E-F3FB-E9EB91B74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390901"/>
            <a:ext cx="6074177" cy="335427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E85572D-B1D9-736B-BB2E-D601742DC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745170"/>
            <a:ext cx="6071708" cy="3541830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06865C4F-AB22-5EF1-5DEF-BEB56A876CA0}"/>
              </a:ext>
            </a:extLst>
          </p:cNvPr>
          <p:cNvSpPr txBox="1"/>
          <p:nvPr/>
        </p:nvSpPr>
        <p:spPr>
          <a:xfrm>
            <a:off x="7171265" y="1850292"/>
            <a:ext cx="9144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b="1" i="0" u="none" strike="noStrike" kern="1200" cap="none" spc="0" normalizeH="0" baseline="0" noProof="0" dirty="0">
                <a:ln>
                  <a:noFill/>
                </a:ln>
                <a:solidFill>
                  <a:srgbClr val="A5B3DB"/>
                </a:solidFill>
                <a:effectLst/>
                <a:uLnTx/>
                <a:uFillTx/>
                <a:latin typeface="Aileron Bold"/>
                <a:ea typeface="Aileron Bold"/>
                <a:cs typeface="Aileron Bold"/>
                <a:sym typeface="Aileron Bold"/>
              </a:rPr>
              <a:t>Who We Are: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E55D503F-5A76-57E8-60F8-20CB36BCC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-349835"/>
            <a:ext cx="9271698" cy="6287703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9673172D-F7AE-BD9D-44D3-CD4D6C789258}"/>
              </a:ext>
            </a:extLst>
          </p:cNvPr>
          <p:cNvSpPr/>
          <p:nvPr/>
        </p:nvSpPr>
        <p:spPr>
          <a:xfrm>
            <a:off x="9144000" y="5143500"/>
            <a:ext cx="9144000" cy="5143500"/>
          </a:xfrm>
          <a:prstGeom prst="rect">
            <a:avLst/>
          </a:prstGeom>
          <a:solidFill>
            <a:srgbClr val="B55C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515210B-A297-C94F-EA8F-138C53CDFCDB}"/>
              </a:ext>
            </a:extLst>
          </p:cNvPr>
          <p:cNvSpPr/>
          <p:nvPr/>
        </p:nvSpPr>
        <p:spPr>
          <a:xfrm>
            <a:off x="0" y="-1203"/>
            <a:ext cx="9144000" cy="5143500"/>
          </a:xfrm>
          <a:prstGeom prst="rect">
            <a:avLst/>
          </a:prstGeom>
          <a:solidFill>
            <a:srgbClr val="2E40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B55C23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438400" y="2294488"/>
            <a:ext cx="4782968" cy="905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5600" b="1" dirty="0">
                <a:solidFill>
                  <a:schemeClr val="bg1"/>
                </a:solidFill>
                <a:latin typeface="Aileron Bold"/>
                <a:ea typeface="Aileron Bold"/>
                <a:cs typeface="Aileron Bold"/>
                <a:sym typeface="Aileron Bold"/>
              </a:rPr>
              <a:t>We live in 3D.</a:t>
            </a:r>
          </a:p>
        </p:txBody>
      </p:sp>
      <p:pic>
        <p:nvPicPr>
          <p:cNvPr id="15" name="Grafik 14" descr="Ein Bild, das Screenshot, Schrift, Schwarz, Grafiken enthält.&#10;&#10;KI-generierte Inhalte können fehlerhaft sein.">
            <a:extLst>
              <a:ext uri="{FF2B5EF4-FFF2-40B4-BE49-F238E27FC236}">
                <a16:creationId xmlns:a16="http://schemas.microsoft.com/office/drawing/2014/main" id="{B626E37D-D9A6-7542-8C2A-DA8A21118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8800" y="-1152525"/>
            <a:ext cx="5710516" cy="8867775"/>
          </a:xfrm>
          <a:prstGeom prst="rect">
            <a:avLst/>
          </a:prstGeom>
        </p:spPr>
      </p:pic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E143C3AA-00B5-A17E-3F7D-F349B5D31059}"/>
              </a:ext>
            </a:extLst>
          </p:cNvPr>
          <p:cNvSpPr/>
          <p:nvPr/>
        </p:nvSpPr>
        <p:spPr>
          <a:xfrm>
            <a:off x="266762" y="5779735"/>
            <a:ext cx="8610475" cy="4114800"/>
          </a:xfrm>
          <a:prstGeom prst="roundRect">
            <a:avLst>
              <a:gd name="adj" fmla="val 3864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36057F1E-FCC4-D211-484B-9113A719E9B6}"/>
              </a:ext>
            </a:extLst>
          </p:cNvPr>
          <p:cNvSpPr txBox="1"/>
          <p:nvPr/>
        </p:nvSpPr>
        <p:spPr>
          <a:xfrm>
            <a:off x="10000978" y="7179588"/>
            <a:ext cx="802026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600" b="1" dirty="0">
                <a:solidFill>
                  <a:schemeClr val="bg1"/>
                </a:solidFill>
                <a:latin typeface="Aileron Bold"/>
                <a:ea typeface="Aileron Bold"/>
                <a:cs typeface="Aileron Bold"/>
                <a:sym typeface="Aileron Bold"/>
              </a:rPr>
              <a:t>Why analyze in 2D?</a:t>
            </a:r>
            <a:endParaRPr lang="de-DE" sz="5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Himmel, Sonnenaufgang, draußen, Gelände enthält.&#10;&#10;KI-generierte Inhalte können fehlerhaft sein.">
            <a:extLst>
              <a:ext uri="{FF2B5EF4-FFF2-40B4-BE49-F238E27FC236}">
                <a16:creationId xmlns:a16="http://schemas.microsoft.com/office/drawing/2014/main" id="{3B7DA796-BA5D-2817-B46D-A34D4E12B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53867" cy="1028820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-597788" y="2963583"/>
            <a:ext cx="13322653" cy="1417916"/>
            <a:chOff x="-760565" y="490066"/>
            <a:chExt cx="13332796" cy="1890555"/>
          </a:xfrm>
        </p:grpSpPr>
        <p:sp>
          <p:nvSpPr>
            <p:cNvPr id="4" name="TextBox 4"/>
            <p:cNvSpPr txBox="1"/>
            <p:nvPr/>
          </p:nvSpPr>
          <p:spPr>
            <a:xfrm>
              <a:off x="294156" y="490066"/>
              <a:ext cx="11134715" cy="15912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199"/>
                </a:lnSpc>
              </a:pPr>
              <a:r>
                <a:rPr lang="en-US" sz="7200" dirty="0">
                  <a:solidFill>
                    <a:srgbClr val="FFFFFF"/>
                  </a:solidFill>
                  <a:latin typeface="Aileron Bold" panose="020B0604020202020204" charset="0"/>
                  <a:ea typeface="Aileron Bold"/>
                  <a:cs typeface="Aileron Bold"/>
                  <a:sym typeface="Aileron Bold"/>
                </a:rPr>
                <a:t>Case Study</a:t>
              </a:r>
            </a:p>
          </p:txBody>
        </p:sp>
        <p:sp>
          <p:nvSpPr>
            <p:cNvPr id="5" name="AutoShape 5"/>
            <p:cNvSpPr/>
            <p:nvPr/>
          </p:nvSpPr>
          <p:spPr>
            <a:xfrm flipV="1">
              <a:off x="-760565" y="2328785"/>
              <a:ext cx="13332796" cy="51836"/>
            </a:xfrm>
            <a:prstGeom prst="line">
              <a:avLst/>
            </a:prstGeom>
            <a:ln w="127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16" name="Grafik 15" descr="Ein Bild, das Screenshot, Schrift, Schwarz, Grafiken enthält.&#10;&#10;KI-generierte Inhalte können fehlerhaft sein.">
            <a:extLst>
              <a:ext uri="{FF2B5EF4-FFF2-40B4-BE49-F238E27FC236}">
                <a16:creationId xmlns:a16="http://schemas.microsoft.com/office/drawing/2014/main" id="{C8496B1E-FFFC-BE97-8B56-C6EF2238D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7487" y="-1100813"/>
            <a:ext cx="6754825" cy="1051560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BACDEB39-AC19-11CD-EC0B-C4FC93CF8FE9}"/>
              </a:ext>
            </a:extLst>
          </p:cNvPr>
          <p:cNvSpPr txBox="1"/>
          <p:nvPr/>
        </p:nvSpPr>
        <p:spPr>
          <a:xfrm>
            <a:off x="456665" y="4596142"/>
            <a:ext cx="12217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ileron" panose="020B0604020202020204" charset="0"/>
              </a:rPr>
              <a:t>Smarter Battery Management through 3D Interaction</a:t>
            </a:r>
            <a:endParaRPr lang="de-DE" sz="4000" dirty="0">
              <a:solidFill>
                <a:schemeClr val="bg1"/>
              </a:solidFill>
              <a:latin typeface="Aileron" panose="020B06040202020202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hteck 40">
            <a:extLst>
              <a:ext uri="{FF2B5EF4-FFF2-40B4-BE49-F238E27FC236}">
                <a16:creationId xmlns:a16="http://schemas.microsoft.com/office/drawing/2014/main" id="{E0107C9C-7026-E964-A74D-2729C70D8867}"/>
              </a:ext>
            </a:extLst>
          </p:cNvPr>
          <p:cNvSpPr/>
          <p:nvPr/>
        </p:nvSpPr>
        <p:spPr>
          <a:xfrm>
            <a:off x="0" y="-13190"/>
            <a:ext cx="18288000" cy="3383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E4258E4C-DB33-A97F-7459-9D30EF8321FF}"/>
              </a:ext>
            </a:extLst>
          </p:cNvPr>
          <p:cNvSpPr/>
          <p:nvPr/>
        </p:nvSpPr>
        <p:spPr>
          <a:xfrm>
            <a:off x="12176285" y="4248341"/>
            <a:ext cx="5151315" cy="4791067"/>
          </a:xfrm>
          <a:prstGeom prst="roundRect">
            <a:avLst>
              <a:gd name="adj" fmla="val 2202"/>
            </a:avLst>
          </a:prstGeom>
          <a:solidFill>
            <a:srgbClr val="B55C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1028700" y="1324194"/>
            <a:ext cx="16230600" cy="1803685"/>
            <a:chOff x="0" y="0"/>
            <a:chExt cx="21640800" cy="2404913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21640800" cy="1239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80"/>
                </a:lnSpc>
              </a:pPr>
              <a:r>
                <a:rPr lang="en-US" sz="6400" b="1" dirty="0">
                  <a:solidFill>
                    <a:srgbClr val="2E4073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Collaboration with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795313"/>
              <a:ext cx="21640800" cy="609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99"/>
                </a:lnSpc>
              </a:pPr>
              <a:r>
                <a:rPr lang="de-DE" sz="3200" dirty="0" err="1">
                  <a:solidFill>
                    <a:srgbClr val="2E4073"/>
                  </a:solidFill>
                  <a:latin typeface="Aileron" panose="020B0604020202020204" charset="0"/>
                </a:rPr>
                <a:t>Battery</a:t>
              </a:r>
              <a:r>
                <a:rPr lang="de-DE" sz="3200" dirty="0">
                  <a:solidFill>
                    <a:srgbClr val="2E4073"/>
                  </a:solidFill>
                  <a:latin typeface="Aileron" panose="020B0604020202020204" charset="0"/>
                </a:rPr>
                <a:t> </a:t>
              </a:r>
              <a:r>
                <a:rPr lang="de-DE" sz="3200" dirty="0" err="1">
                  <a:solidFill>
                    <a:srgbClr val="2E4073"/>
                  </a:solidFill>
                  <a:latin typeface="Aileron" panose="020B0604020202020204" charset="0"/>
                </a:rPr>
                <a:t>Insights</a:t>
              </a:r>
              <a:r>
                <a:rPr lang="de-DE" sz="3200" dirty="0">
                  <a:solidFill>
                    <a:srgbClr val="2E4073"/>
                  </a:solidFill>
                  <a:latin typeface="Aileron" panose="020B0604020202020204" charset="0"/>
                </a:rPr>
                <a:t> – Made </a:t>
              </a:r>
              <a:r>
                <a:rPr lang="de-DE" sz="3200" dirty="0" err="1">
                  <a:solidFill>
                    <a:srgbClr val="2E4073"/>
                  </a:solidFill>
                  <a:latin typeface="Aileron" panose="020B0604020202020204" charset="0"/>
                </a:rPr>
                <a:t>Spatial</a:t>
              </a:r>
              <a:endParaRPr lang="en-US" sz="2999" dirty="0">
                <a:solidFill>
                  <a:srgbClr val="2E4073"/>
                </a:solidFill>
                <a:latin typeface="Aileron" panose="020B0604020202020204" charset="0"/>
                <a:ea typeface="Aileron"/>
                <a:cs typeface="Aileron"/>
                <a:sym typeface="Aileron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5848" y="4068873"/>
            <a:ext cx="4709953" cy="1723899"/>
            <a:chOff x="0" y="-464610"/>
            <a:chExt cx="6279938" cy="2298531"/>
          </a:xfrm>
        </p:grpSpPr>
        <p:sp>
          <p:nvSpPr>
            <p:cNvPr id="6" name="TextBox 6"/>
            <p:cNvSpPr txBox="1"/>
            <p:nvPr/>
          </p:nvSpPr>
          <p:spPr>
            <a:xfrm>
              <a:off x="52913" y="-464610"/>
              <a:ext cx="6227025" cy="1179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b="1" dirty="0">
                  <a:solidFill>
                    <a:schemeClr val="bg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State-of-the-art </a:t>
              </a:r>
              <a:br>
                <a:rPr lang="en-US" sz="2600" b="1" dirty="0">
                  <a:solidFill>
                    <a:schemeClr val="bg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</a:br>
              <a:r>
                <a:rPr lang="en-US" sz="2600" b="1" dirty="0">
                  <a:solidFill>
                    <a:schemeClr val="bg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predictive algorithms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349857"/>
              <a:ext cx="6227025" cy="484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79"/>
                </a:lnSpc>
              </a:pPr>
              <a:endParaRPr lang="en-US" sz="2200" dirty="0">
                <a:solidFill>
                  <a:schemeClr val="bg1"/>
                </a:solidFill>
                <a:latin typeface="Aileron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903890"/>
              <a:ext cx="6227025" cy="0"/>
            </a:xfrm>
            <a:prstGeom prst="line">
              <a:avLst/>
            </a:prstGeom>
            <a:ln w="127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chemeClr val="bg1"/>
                </a:solidFill>
                <a:highlight>
                  <a:srgbClr val="2E4073"/>
                </a:highlight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121401" y="4528250"/>
            <a:ext cx="4803536" cy="554299"/>
            <a:chOff x="-32068" y="164825"/>
            <a:chExt cx="6404716" cy="739065"/>
          </a:xfrm>
        </p:grpSpPr>
        <p:sp>
          <p:nvSpPr>
            <p:cNvPr id="10" name="TextBox 10"/>
            <p:cNvSpPr txBox="1"/>
            <p:nvPr/>
          </p:nvSpPr>
          <p:spPr>
            <a:xfrm>
              <a:off x="-32068" y="164825"/>
              <a:ext cx="6404716" cy="5639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1" dirty="0">
                  <a:solidFill>
                    <a:schemeClr val="bg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Web-based analytics platform</a:t>
              </a:r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903890"/>
              <a:ext cx="6227025" cy="0"/>
            </a:xfrm>
            <a:prstGeom prst="line">
              <a:avLst/>
            </a:prstGeom>
            <a:ln w="12700" cap="rnd">
              <a:solidFill>
                <a:schemeClr val="bg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397446" y="4547001"/>
            <a:ext cx="4680878" cy="1245771"/>
            <a:chOff x="-14147" y="172894"/>
            <a:chExt cx="6241172" cy="1661028"/>
          </a:xfrm>
        </p:grpSpPr>
        <p:sp>
          <p:nvSpPr>
            <p:cNvPr id="14" name="TextBox 14"/>
            <p:cNvSpPr txBox="1"/>
            <p:nvPr/>
          </p:nvSpPr>
          <p:spPr>
            <a:xfrm>
              <a:off x="-14147" y="172894"/>
              <a:ext cx="6227025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b="1" dirty="0">
                  <a:solidFill>
                    <a:schemeClr val="bg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Interactive 3D digital twin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418174" y="1349858"/>
              <a:ext cx="4808851" cy="4840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079"/>
                </a:lnSpc>
              </a:pPr>
              <a:endParaRPr lang="en-US" sz="2200" dirty="0">
                <a:solidFill>
                  <a:schemeClr val="bg1"/>
                </a:solidFill>
                <a:latin typeface="Aileron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903890"/>
              <a:ext cx="6227025" cy="0"/>
            </a:xfrm>
            <a:prstGeom prst="line">
              <a:avLst/>
            </a:prstGeom>
            <a:ln w="12700" cap="rnd">
              <a:solidFill>
                <a:schemeClr val="bg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</p:grp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A2094C38-0123-9103-D8A0-409CC9B57430}"/>
              </a:ext>
            </a:extLst>
          </p:cNvPr>
          <p:cNvCxnSpPr>
            <a:cxnSpLocks/>
          </p:cNvCxnSpPr>
          <p:nvPr/>
        </p:nvCxnSpPr>
        <p:spPr>
          <a:xfrm>
            <a:off x="0" y="3390900"/>
            <a:ext cx="1828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fik 25">
            <a:extLst>
              <a:ext uri="{FF2B5EF4-FFF2-40B4-BE49-F238E27FC236}">
                <a16:creationId xmlns:a16="http://schemas.microsoft.com/office/drawing/2014/main" id="{ECE82DB4-0CE6-75D1-FFFA-721EBB0121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58200" y="1308146"/>
            <a:ext cx="5278246" cy="769115"/>
          </a:xfrm>
          <a:prstGeom prst="rect">
            <a:avLst/>
          </a:prstGeom>
        </p:spPr>
      </p:pic>
      <p:pic>
        <p:nvPicPr>
          <p:cNvPr id="28" name="Grafik 27" descr="Ein Bild, das Text, Screenshot, Design enthält.&#10;&#10;KI-generierte Inhalte können fehlerhaft sein.">
            <a:extLst>
              <a:ext uri="{FF2B5EF4-FFF2-40B4-BE49-F238E27FC236}">
                <a16:creationId xmlns:a16="http://schemas.microsoft.com/office/drawing/2014/main" id="{48E1B514-C9D6-0F60-EEB3-BA560CADD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039" y="5359344"/>
            <a:ext cx="2545871" cy="2706371"/>
          </a:xfrm>
          <a:prstGeom prst="rect">
            <a:avLst/>
          </a:prstGeom>
        </p:spPr>
      </p:pic>
      <p:pic>
        <p:nvPicPr>
          <p:cNvPr id="30" name="Grafik 29" descr="Ein Bild, das Computer, computer, Rechteck, Screenshot enthält.&#10;&#10;KI-generierte Inhalte können fehlerhaft sein.">
            <a:extLst>
              <a:ext uri="{FF2B5EF4-FFF2-40B4-BE49-F238E27FC236}">
                <a16:creationId xmlns:a16="http://schemas.microsoft.com/office/drawing/2014/main" id="{0686D683-D41D-5744-3715-191713B17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670" y="5497623"/>
            <a:ext cx="3962624" cy="2455214"/>
          </a:xfrm>
          <a:prstGeom prst="rect">
            <a:avLst/>
          </a:prstGeom>
        </p:spPr>
      </p:pic>
      <p:sp>
        <p:nvSpPr>
          <p:cNvPr id="33" name="Kreuz 32">
            <a:extLst>
              <a:ext uri="{FF2B5EF4-FFF2-40B4-BE49-F238E27FC236}">
                <a16:creationId xmlns:a16="http://schemas.microsoft.com/office/drawing/2014/main" id="{B07FEF15-997F-3708-ACEF-78F12A733804}"/>
              </a:ext>
            </a:extLst>
          </p:cNvPr>
          <p:cNvSpPr/>
          <p:nvPr/>
        </p:nvSpPr>
        <p:spPr>
          <a:xfrm>
            <a:off x="11044447" y="6034274"/>
            <a:ext cx="1219200" cy="1219200"/>
          </a:xfrm>
          <a:prstGeom prst="plus">
            <a:avLst>
              <a:gd name="adj" fmla="val 41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D90D1998-191D-BB2E-3E31-B3714CF01195}"/>
              </a:ext>
            </a:extLst>
          </p:cNvPr>
          <p:cNvSpPr/>
          <p:nvPr/>
        </p:nvSpPr>
        <p:spPr>
          <a:xfrm>
            <a:off x="12821163" y="5232326"/>
            <a:ext cx="3861557" cy="2344914"/>
          </a:xfrm>
          <a:prstGeom prst="roundRect">
            <a:avLst>
              <a:gd name="adj" fmla="val 3841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985FE294-DA4A-5ADB-EF5C-D382BFE1EE5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346486" y="8241105"/>
            <a:ext cx="1600199" cy="233172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513AE1CE-51F2-729D-6AD5-B6149F11A5E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680486" y="8225923"/>
            <a:ext cx="1600199" cy="233172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B812B72-235A-5F25-0482-3ED1DF5E59E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730244" y="6819900"/>
            <a:ext cx="3562147" cy="55318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A4F8426F-850E-CF39-9C40-A11783DAF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130"/>
          <a:stretch/>
        </p:blipFill>
        <p:spPr>
          <a:xfrm>
            <a:off x="1353152" y="0"/>
            <a:ext cx="15652165" cy="1029542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1164ED41-5CE5-DB56-86F5-94D285B8A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447" y="441511"/>
            <a:ext cx="13899514" cy="984548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E122450-8463-C9CC-5A68-CFD6CF4232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089" r="-2"/>
          <a:stretch/>
        </p:blipFill>
        <p:spPr>
          <a:xfrm>
            <a:off x="3061447" y="0"/>
            <a:ext cx="13916677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Screenshot, Schrift, Schwarz, Grafiken enthält.&#10;&#10;KI-generierte Inhalte können fehlerhaft sein.">
            <a:extLst>
              <a:ext uri="{FF2B5EF4-FFF2-40B4-BE49-F238E27FC236}">
                <a16:creationId xmlns:a16="http://schemas.microsoft.com/office/drawing/2014/main" id="{03EBFAA6-4D4A-FD5E-2133-44104CDCE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-952500"/>
            <a:ext cx="11277600" cy="17512817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E70ED211-E43A-8B57-3333-F3A0DB26E9B2}"/>
              </a:ext>
            </a:extLst>
          </p:cNvPr>
          <p:cNvSpPr/>
          <p:nvPr/>
        </p:nvSpPr>
        <p:spPr>
          <a:xfrm>
            <a:off x="-1124552" y="-2593508"/>
            <a:ext cx="11506200" cy="11506200"/>
          </a:xfrm>
          <a:prstGeom prst="ellipse">
            <a:avLst/>
          </a:prstGeom>
          <a:solidFill>
            <a:srgbClr val="B55C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0A27C953-0F1C-AFFD-BC34-F7EDA431BA44}"/>
              </a:ext>
            </a:extLst>
          </p:cNvPr>
          <p:cNvSpPr txBox="1"/>
          <p:nvPr/>
        </p:nvSpPr>
        <p:spPr>
          <a:xfrm>
            <a:off x="1295400" y="1714500"/>
            <a:ext cx="7398918" cy="2639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60"/>
              </a:lnSpc>
            </a:pPr>
            <a:r>
              <a:rPr lang="en-US" sz="5800" dirty="0">
                <a:solidFill>
                  <a:srgbClr val="FFFFFF"/>
                </a:solidFill>
                <a:latin typeface="Aileron Bold" panose="020B0604020202020204" charset="0"/>
                <a:sym typeface="Questrial"/>
              </a:rPr>
              <a:t>Looking for valuable information in your data?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47F3A503-44AE-8EFC-EC9F-1546CBB66F51}"/>
              </a:ext>
            </a:extLst>
          </p:cNvPr>
          <p:cNvSpPr txBox="1"/>
          <p:nvPr/>
        </p:nvSpPr>
        <p:spPr>
          <a:xfrm>
            <a:off x="2037748" y="5448300"/>
            <a:ext cx="5181600" cy="295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47"/>
              </a:lnSpc>
              <a:spcBef>
                <a:spcPct val="0"/>
              </a:spcBef>
            </a:pPr>
            <a:r>
              <a:rPr lang="en-US" sz="4800" spc="30" dirty="0">
                <a:solidFill>
                  <a:schemeClr val="bg1"/>
                </a:solidFill>
                <a:latin typeface="Aileron" panose="020B0604020202020204" charset="0"/>
                <a:ea typeface="Questrial"/>
                <a:cs typeface="Questrial"/>
                <a:sym typeface="Questrial"/>
              </a:rPr>
              <a:t>Visit us at C5.580E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EE44E253-E943-61A5-20CB-54F16AA4800D}"/>
              </a:ext>
            </a:extLst>
          </p:cNvPr>
          <p:cNvSpPr txBox="1"/>
          <p:nvPr/>
        </p:nvSpPr>
        <p:spPr>
          <a:xfrm>
            <a:off x="11545222" y="7222855"/>
            <a:ext cx="5710516" cy="1756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Aileron"/>
                <a:sym typeface="Aileron"/>
              </a:rPr>
              <a:t>Curious for more? 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Aileron"/>
                <a:sym typeface="Aileron Light"/>
              </a:rPr>
              <a:t>Discover else42 at www.else42.de  </a:t>
            </a:r>
            <a:br>
              <a:rPr lang="en-US" sz="2500" dirty="0">
                <a:solidFill>
                  <a:srgbClr val="FFFFFF"/>
                </a:solidFill>
                <a:latin typeface="Aileron"/>
                <a:sym typeface="Aileron Light"/>
              </a:rPr>
            </a:br>
            <a:r>
              <a:rPr lang="en-US" sz="2500" dirty="0">
                <a:solidFill>
                  <a:srgbClr val="FFFFFF"/>
                </a:solidFill>
                <a:latin typeface="Aileron"/>
                <a:sym typeface="Aileron Light"/>
              </a:rPr>
              <a:t>and dive into the future of 3D data visualization and immersive analytics!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5D698399-784F-2D2A-21B9-44D785C9B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639" y="7282112"/>
            <a:ext cx="1692120" cy="169763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</Words>
  <Application>Microsoft Office PowerPoint</Application>
  <PresentationFormat>Benutzerdefiniert</PresentationFormat>
  <Paragraphs>21</Paragraphs>
  <Slides>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3" baseType="lpstr">
      <vt:lpstr>Aileron</vt:lpstr>
      <vt:lpstr>Aptos</vt:lpstr>
      <vt:lpstr>Aileron Bold</vt:lpstr>
      <vt:lpstr>Arial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Photo-centric  Technology in the Life of Consumers Technology Presentation</dc:title>
  <dc:creator>Hannes Schubert</dc:creator>
  <cp:lastModifiedBy>Hannes Schubert</cp:lastModifiedBy>
  <cp:revision>19</cp:revision>
  <dcterms:created xsi:type="dcterms:W3CDTF">2006-08-16T00:00:00Z</dcterms:created>
  <dcterms:modified xsi:type="dcterms:W3CDTF">2025-05-05T08:41:53Z</dcterms:modified>
  <dc:identifier>DAGmTYy-d9A</dc:identifier>
</cp:coreProperties>
</file>